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1"/>
  </p:notesMasterIdLst>
  <p:sldIdLst>
    <p:sldId id="256" r:id="rId3"/>
    <p:sldId id="257" r:id="rId4"/>
    <p:sldId id="259" r:id="rId5"/>
    <p:sldId id="261" r:id="rId6"/>
    <p:sldId id="262" r:id="rId7"/>
    <p:sldId id="263" r:id="rId8"/>
    <p:sldId id="269" r:id="rId9"/>
    <p:sldId id="264" r:id="rId10"/>
    <p:sldId id="265" r:id="rId11"/>
    <p:sldId id="266" r:id="rId12"/>
    <p:sldId id="267" r:id="rId13"/>
    <p:sldId id="268" r:id="rId14"/>
    <p:sldId id="270" r:id="rId15"/>
    <p:sldId id="273" r:id="rId16"/>
    <p:sldId id="277" r:id="rId17"/>
    <p:sldId id="275" r:id="rId18"/>
    <p:sldId id="272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046B1-A797-4C0F-BDD0-A69C4CF8FAE0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D7D33-15FC-4C34-B0CD-291BDF494B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D7D33-15FC-4C34-B0CD-291BDF494B8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2E514-4ACE-4ACF-8F03-E21E583D1F6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524E-4F72-4FBB-AAD2-79992A3CAFB2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33C0-8FF4-4235-BD90-3955C781BB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524E-4F72-4FBB-AAD2-79992A3CAFB2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33C0-8FF4-4235-BD90-3955C781BB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524E-4F72-4FBB-AAD2-79992A3CAFB2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33C0-8FF4-4235-BD90-3955C781BB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FF5AEE-15FD-441E-ABB8-D90310AD655A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115450-CBB4-4293-A1ED-1C9EC04C53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FF5AEE-15FD-441E-ABB8-D90310AD655A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115450-CBB4-4293-A1ED-1C9EC04C53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FF5AEE-15FD-441E-ABB8-D90310AD655A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115450-CBB4-4293-A1ED-1C9EC04C53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FF5AEE-15FD-441E-ABB8-D90310AD655A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115450-CBB4-4293-A1ED-1C9EC04C53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FF5AEE-15FD-441E-ABB8-D90310AD655A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115450-CBB4-4293-A1ED-1C9EC04C53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FF5AEE-15FD-441E-ABB8-D90310AD655A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115450-CBB4-4293-A1ED-1C9EC04C53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FF5AEE-15FD-441E-ABB8-D90310AD655A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115450-CBB4-4293-A1ED-1C9EC04C53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FF5AEE-15FD-441E-ABB8-D90310AD655A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115450-CBB4-4293-A1ED-1C9EC04C53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524E-4F72-4FBB-AAD2-79992A3CAFB2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33C0-8FF4-4235-BD90-3955C781BB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FF5AEE-15FD-441E-ABB8-D90310AD655A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115450-CBB4-4293-A1ED-1C9EC04C53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FF5AEE-15FD-441E-ABB8-D90310AD655A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115450-CBB4-4293-A1ED-1C9EC04C53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FF5AEE-15FD-441E-ABB8-D90310AD655A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115450-CBB4-4293-A1ED-1C9EC04C53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524E-4F72-4FBB-AAD2-79992A3CAFB2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33C0-8FF4-4235-BD90-3955C781BB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524E-4F72-4FBB-AAD2-79992A3CAFB2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33C0-8FF4-4235-BD90-3955C781BB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524E-4F72-4FBB-AAD2-79992A3CAFB2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33C0-8FF4-4235-BD90-3955C781BB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524E-4F72-4FBB-AAD2-79992A3CAFB2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33C0-8FF4-4235-BD90-3955C781BB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524E-4F72-4FBB-AAD2-79992A3CAFB2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33C0-8FF4-4235-BD90-3955C781BB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524E-4F72-4FBB-AAD2-79992A3CAFB2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33C0-8FF4-4235-BD90-3955C781BB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FC6524E-4F72-4FBB-AAD2-79992A3CAFB2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BC033C0-8FF4-4235-BD90-3955C781BB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FC6524E-4F72-4FBB-AAD2-79992A3CAFB2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C033C0-8FF4-4235-BD90-3955C781BB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8077200" cy="13685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Addams Elementary</a:t>
            </a:r>
            <a:br>
              <a:rPr lang="en-US" dirty="0" smtClean="0"/>
            </a:br>
            <a:r>
              <a:rPr lang="en-US" sz="3600" dirty="0" smtClean="0">
                <a:latin typeface="Book Antiqua" pitchFamily="18" charset="0"/>
              </a:rPr>
              <a:t>Positive Behavior Intervention Support</a:t>
            </a:r>
            <a:endParaRPr lang="en-US" sz="3600" dirty="0">
              <a:latin typeface="Book Antiq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8763000" cy="3429000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O</a:t>
            </a:r>
            <a:r>
              <a:rPr lang="en-US" dirty="0" smtClean="0"/>
              <a:t>utstanding Learners….</a:t>
            </a:r>
            <a:r>
              <a:rPr lang="en-US" sz="2800" dirty="0" smtClean="0"/>
              <a:t>A</a:t>
            </a:r>
            <a:r>
              <a:rPr lang="en-US" dirty="0" smtClean="0"/>
              <a:t>lways Respectful…..</a:t>
            </a:r>
            <a:r>
              <a:rPr lang="en-US" sz="2800" dirty="0" smtClean="0"/>
              <a:t>K</a:t>
            </a:r>
            <a:r>
              <a:rPr lang="en-US" dirty="0" smtClean="0"/>
              <a:t>indness Counts….. </a:t>
            </a:r>
            <a:r>
              <a:rPr lang="en-US" sz="2800" dirty="0" smtClean="0"/>
              <a:t>S</a:t>
            </a:r>
            <a:r>
              <a:rPr lang="en-US" dirty="0" smtClean="0"/>
              <a:t>afety First</a:t>
            </a:r>
            <a:endParaRPr lang="en-US" dirty="0"/>
          </a:p>
        </p:txBody>
      </p:sp>
      <p:pic>
        <p:nvPicPr>
          <p:cNvPr id="1026" name="Picture 2" descr="C:\Users\admin\AppData\Local\Microsoft\Windows\Temporary Internet Files\Content.IE5\L89YNI9O\MC90005345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5486400"/>
            <a:ext cx="38100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-2426711"/>
            <a:ext cx="4152355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utstanding Learners                      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5" name="Picture 1" descr="MC90005345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2133600" cy="771525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21718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Learn the sections and find a book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lways Respectful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Use the shelf markers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Take care of books, computers,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tables and chairs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indness Counts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Be patient and wait your turn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Use quiet voices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afety First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One person in a chair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Walk only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685800"/>
            <a:ext cx="45522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Media Center Expectations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xmlns="" val="12581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-8565"/>
            <a:ext cx="5205592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utstanding Learners                      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1" name="Picture 1" descr="MC90005345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2286000" cy="771525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-15049142"/>
            <a:ext cx="7652544" cy="27915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24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24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24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24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24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24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24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24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24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24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24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24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24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24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24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r>
              <a:rPr lang="en-US" sz="2400" baseline="0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24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2400" baseline="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24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2400" baseline="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24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2400" baseline="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24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2400" baseline="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24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2400" baseline="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24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2400" baseline="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r>
              <a:rPr lang="en-US" sz="2400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Plan when to use the bathroom and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take care of needs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1F497D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lways Respectful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Use toilet and sink appropriately                    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Respect Privacy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1F497D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r>
              <a:rPr lang="en-US" sz="3200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K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indness Counts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                      Silent Smiles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r>
              <a:rPr lang="en-US" sz="3200" dirty="0" smtClean="0">
                <a:solidFill>
                  <a:srgbClr val="FF9900"/>
                </a:solidFill>
                <a:latin typeface="Calibri" pitchFamily="34" charset="0"/>
                <a:cs typeface="Arial" pitchFamily="34" charset="0"/>
              </a:rPr>
              <a:t>S</a:t>
            </a:r>
            <a:r>
              <a:rPr lang="en-US" sz="2400" dirty="0" smtClean="0">
                <a:solidFill>
                  <a:srgbClr val="FF9900"/>
                </a:solidFill>
                <a:latin typeface="Calibri" pitchFamily="34" charset="0"/>
                <a:cs typeface="Arial" pitchFamily="34" charset="0"/>
              </a:rPr>
              <a:t>afety First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r>
              <a:rPr lang="en-US" sz="2400" dirty="0" smtClean="0">
                <a:solidFill>
                  <a:srgbClr val="FF9900"/>
                </a:solidFill>
                <a:latin typeface="Calibri" pitchFamily="34" charset="0"/>
                <a:cs typeface="Arial" pitchFamily="34" charset="0"/>
              </a:rPr>
              <a:t>                       Wash hands, use soap dispenser appropriately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FF9900"/>
                </a:solidFill>
                <a:effectLst/>
                <a:latin typeface="Calibri" pitchFamily="34" charset="0"/>
                <a:cs typeface="Arial" pitchFamily="34" charset="0"/>
              </a:rPr>
              <a:t>                       Throw paper in trash can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r>
              <a:rPr lang="en-US" sz="2400" dirty="0" smtClean="0">
                <a:solidFill>
                  <a:srgbClr val="FF9900"/>
                </a:solidFill>
                <a:latin typeface="Calibri" pitchFamily="34" charset="0"/>
                <a:cs typeface="Arial" pitchFamily="34" charset="0"/>
              </a:rPr>
              <a:t>                       Report problems to the office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FF99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3200" dirty="0" smtClean="0">
              <a:solidFill>
                <a:srgbClr val="C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3200" dirty="0" smtClean="0">
              <a:solidFill>
                <a:srgbClr val="C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3200" dirty="0" smtClean="0">
              <a:solidFill>
                <a:srgbClr val="C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2400" dirty="0" smtClean="0">
              <a:solidFill>
                <a:srgbClr val="E36C0A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E36C0A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2400" dirty="0" smtClean="0">
              <a:solidFill>
                <a:srgbClr val="E36C0A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E36C0A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2400" dirty="0" smtClean="0">
              <a:solidFill>
                <a:srgbClr val="E36C0A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E36C0A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lang="en-US" sz="2400" dirty="0" smtClean="0">
              <a:solidFill>
                <a:srgbClr val="E36C0A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307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E36C0A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533400"/>
            <a:ext cx="40446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Bathroom Expectations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xmlns="" val="17375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-1694998"/>
            <a:ext cx="5481309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utstanding Learners                            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5" name="Picture 1" descr="MC90005345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2286000" cy="771525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-2464078"/>
            <a:ext cx="8839200" cy="9233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Be patient, the office is a busy, important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area in our school!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lways Respectful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Enter quietly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Wait your turn until an adult can help you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indness Counts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Say good morning or good afternoon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Remember please and thank you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afety First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Walk only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Sit and wait quietly on the bench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685800"/>
            <a:ext cx="35012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Office Expectations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xmlns="" val="157106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AppData\Local\Microsoft\Windows\Temporary Internet Files\Content.IE5\TJS6SUAE\DSC000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AppData\Local\Microsoft\Windows\Temporary Internet Files\Content.IE5\YMU11O30\DSC00020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Book Antiqua" pitchFamily="18" charset="0"/>
              </a:rPr>
              <a:t>Rewards</a:t>
            </a:r>
            <a:endParaRPr lang="en-US" sz="4800" dirty="0">
              <a:latin typeface="Book Antiqua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2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Garamond" pitchFamily="18" charset="0"/>
              </a:rPr>
              <a:t>Students earn oak leaves daily for practicing the Addams behavior expectations.</a:t>
            </a:r>
          </a:p>
          <a:p>
            <a:pPr>
              <a:buNone/>
            </a:pPr>
            <a:endParaRPr lang="en-US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Oak leaves are displayed in the hallway.  Every Monday 2 leaves are drawn from each classroom</a:t>
            </a:r>
          </a:p>
          <a:p>
            <a:pPr>
              <a:buNone/>
            </a:pPr>
            <a:r>
              <a:rPr lang="en-US" dirty="0" smtClean="0">
                <a:latin typeface="Garamond" pitchFamily="18" charset="0"/>
              </a:rPr>
              <a:t>   and students are recognized on the broadcast. They also receive a small snack.</a:t>
            </a:r>
          </a:p>
          <a:p>
            <a:pPr>
              <a:buNone/>
            </a:pPr>
            <a:endParaRPr lang="en-US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At the end of the month, bags are weighed and the top lower el. and upper el classrooms participate in a special activity.</a:t>
            </a:r>
            <a:endParaRPr lang="en-US" dirty="0">
              <a:latin typeface="Garamond" pitchFamily="18" charset="0"/>
            </a:endParaRPr>
          </a:p>
        </p:txBody>
      </p:sp>
      <p:pic>
        <p:nvPicPr>
          <p:cNvPr id="1026" name="Picture 2" descr="C:\Users\admin\AppData\Local\Microsoft\Windows\Temporary Internet Files\Content.IE5\XUB8BKFS\MC90043821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28600"/>
            <a:ext cx="2209800" cy="1482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itchFamily="18" charset="0"/>
              </a:rPr>
              <a:t>Addams Think Tank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safe place for students to go when they </a:t>
            </a:r>
          </a:p>
          <a:p>
            <a:pPr>
              <a:buNone/>
            </a:pPr>
            <a:r>
              <a:rPr lang="en-US" dirty="0" smtClean="0"/>
              <a:t>    have exhausted the classroom behavior management procedures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Allows a break for the teacher and student</a:t>
            </a:r>
          </a:p>
          <a:p>
            <a:endParaRPr lang="en-US" dirty="0" smtClean="0"/>
          </a:p>
          <a:p>
            <a:r>
              <a:rPr lang="en-US" dirty="0" smtClean="0"/>
              <a:t>Reflection opportunity for student, brief writing piece is completed by student k-2 and 3-5</a:t>
            </a:r>
          </a:p>
          <a:p>
            <a:r>
              <a:rPr lang="en-US" dirty="0" smtClean="0"/>
              <a:t>Provides data for staff in terms of minor behavioral infractions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AppData\Local\Microsoft\Windows\Temporary Internet Files\Content.IE5\YMU11O30\DSC00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Bully Prevention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in Positive Behavior Support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005" y="1522862"/>
            <a:ext cx="841299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Giving students the tools to reduce bullying behavior </a:t>
            </a: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through the blending of school wide  behavior support.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Stop  </a:t>
            </a:r>
            <a:r>
              <a:rPr lang="en-US" sz="2800" dirty="0" smtClean="0"/>
              <a:t>Teach universal stop signal when someone is</a:t>
            </a:r>
            <a:endParaRPr lang="en-US" sz="4800" dirty="0" smtClean="0"/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using mean or hurtful language.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4800" dirty="0" smtClean="0">
                <a:solidFill>
                  <a:srgbClr val="FF0000"/>
                </a:solidFill>
              </a:rPr>
              <a:t>Walk   </a:t>
            </a:r>
            <a:r>
              <a:rPr lang="en-US" sz="2800" dirty="0" smtClean="0"/>
              <a:t>Walk</a:t>
            </a:r>
            <a:r>
              <a:rPr lang="en-US" sz="2800" dirty="0"/>
              <a:t> </a:t>
            </a:r>
            <a:r>
              <a:rPr lang="en-US" sz="2800" dirty="0" smtClean="0"/>
              <a:t>away if the person continues the</a:t>
            </a:r>
          </a:p>
          <a:p>
            <a:r>
              <a:rPr lang="en-US" sz="2800" dirty="0" smtClean="0"/>
              <a:t>                       hurtful behavior</a:t>
            </a:r>
            <a:endParaRPr lang="en-US" sz="4800" dirty="0" smtClean="0"/>
          </a:p>
          <a:p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4800" dirty="0" smtClean="0">
                <a:solidFill>
                  <a:srgbClr val="FF0000"/>
                </a:solidFill>
              </a:rPr>
              <a:t>Talk     </a:t>
            </a:r>
            <a:r>
              <a:rPr lang="en-US" sz="2800" dirty="0" smtClean="0"/>
              <a:t>Talk to an adult if the previous steps have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been unsuccessful and you feel unsafe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249591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534400" cy="1252728"/>
          </a:xfrm>
        </p:spPr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How Did We Get Started?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32500" lnSpcReduction="20000"/>
          </a:bodyPr>
          <a:lstStyle/>
          <a:p>
            <a:endParaRPr lang="en-US" sz="6200" dirty="0" smtClean="0"/>
          </a:p>
          <a:p>
            <a:r>
              <a:rPr lang="en-US" sz="6200" b="1" dirty="0" smtClean="0">
                <a:latin typeface="Garamond" pitchFamily="18" charset="0"/>
              </a:rPr>
              <a:t>September 2010</a:t>
            </a:r>
            <a:r>
              <a:rPr lang="en-US" sz="6200" dirty="0" smtClean="0">
                <a:latin typeface="Garamond" pitchFamily="18" charset="0"/>
              </a:rPr>
              <a:t>~  New administrator with</a:t>
            </a:r>
          </a:p>
          <a:p>
            <a:pPr>
              <a:buNone/>
            </a:pPr>
            <a:r>
              <a:rPr lang="en-US" sz="6200" dirty="0" smtClean="0">
                <a:latin typeface="Garamond" pitchFamily="18" charset="0"/>
              </a:rPr>
              <a:t>     history of </a:t>
            </a:r>
            <a:r>
              <a:rPr lang="en-US" sz="6200" i="1" dirty="0" smtClean="0">
                <a:latin typeface="Garamond" pitchFamily="18" charset="0"/>
              </a:rPr>
              <a:t>PBIS</a:t>
            </a:r>
            <a:r>
              <a:rPr lang="en-US" sz="6200" dirty="0" smtClean="0">
                <a:latin typeface="Garamond" pitchFamily="18" charset="0"/>
              </a:rPr>
              <a:t> experience</a:t>
            </a:r>
          </a:p>
          <a:p>
            <a:pPr>
              <a:buNone/>
            </a:pPr>
            <a:endParaRPr lang="en-US" sz="6200" dirty="0" smtClean="0">
              <a:latin typeface="Garamond" pitchFamily="18" charset="0"/>
            </a:endParaRPr>
          </a:p>
          <a:p>
            <a:pPr>
              <a:buNone/>
            </a:pPr>
            <a:endParaRPr lang="en-US" sz="6200" dirty="0" smtClean="0">
              <a:latin typeface="Garamond" pitchFamily="18" charset="0"/>
            </a:endParaRPr>
          </a:p>
          <a:p>
            <a:r>
              <a:rPr lang="en-US" sz="6200" b="1" dirty="0" smtClean="0">
                <a:latin typeface="Garamond" pitchFamily="18" charset="0"/>
              </a:rPr>
              <a:t>October 2010</a:t>
            </a:r>
            <a:r>
              <a:rPr lang="en-US" sz="6200" dirty="0" smtClean="0">
                <a:latin typeface="Garamond" pitchFamily="18" charset="0"/>
              </a:rPr>
              <a:t>~ Teachers and principal notice</a:t>
            </a:r>
          </a:p>
          <a:p>
            <a:pPr>
              <a:buNone/>
            </a:pPr>
            <a:r>
              <a:rPr lang="en-US" sz="6200" dirty="0" smtClean="0">
                <a:latin typeface="Garamond" pitchFamily="18" charset="0"/>
              </a:rPr>
              <a:t>      behaviors in the building they would like to address:</a:t>
            </a:r>
          </a:p>
          <a:p>
            <a:pPr>
              <a:buNone/>
            </a:pPr>
            <a:r>
              <a:rPr lang="en-US" sz="6200" dirty="0" smtClean="0">
                <a:latin typeface="Garamond" pitchFamily="18" charset="0"/>
              </a:rPr>
              <a:t>                     Hallway Behavior</a:t>
            </a:r>
          </a:p>
          <a:p>
            <a:pPr>
              <a:buNone/>
            </a:pPr>
            <a:r>
              <a:rPr lang="en-US" sz="6200" dirty="0" smtClean="0">
                <a:latin typeface="Garamond" pitchFamily="18" charset="0"/>
              </a:rPr>
              <a:t>                     Lunch Procedures</a:t>
            </a:r>
          </a:p>
          <a:p>
            <a:pPr>
              <a:buNone/>
            </a:pPr>
            <a:r>
              <a:rPr lang="en-US" sz="6200" dirty="0" smtClean="0">
                <a:latin typeface="Garamond" pitchFamily="18" charset="0"/>
              </a:rPr>
              <a:t>                     Playground</a:t>
            </a:r>
          </a:p>
          <a:p>
            <a:pPr>
              <a:buNone/>
            </a:pPr>
            <a:endParaRPr lang="en-US" sz="6200" dirty="0" smtClean="0">
              <a:latin typeface="Garamond" pitchFamily="18" charset="0"/>
            </a:endParaRPr>
          </a:p>
          <a:p>
            <a:r>
              <a:rPr lang="en-US" sz="6200" b="1" dirty="0" smtClean="0">
                <a:latin typeface="Garamond" pitchFamily="18" charset="0"/>
              </a:rPr>
              <a:t>November 2010 </a:t>
            </a:r>
            <a:r>
              <a:rPr lang="en-US" sz="6200" dirty="0" smtClean="0">
                <a:latin typeface="Garamond" pitchFamily="18" charset="0"/>
              </a:rPr>
              <a:t>~ Positive Behavior Support ideas shared</a:t>
            </a:r>
          </a:p>
          <a:p>
            <a:pPr>
              <a:buNone/>
            </a:pPr>
            <a:r>
              <a:rPr lang="en-US" sz="6200" dirty="0" smtClean="0">
                <a:latin typeface="Garamond" pitchFamily="18" charset="0"/>
              </a:rPr>
              <a:t>      with staff during PD time</a:t>
            </a:r>
          </a:p>
          <a:p>
            <a:pPr>
              <a:buNone/>
            </a:pPr>
            <a:endParaRPr lang="en-US" sz="6200" dirty="0" smtClean="0">
              <a:latin typeface="Garamond" pitchFamily="18" charset="0"/>
            </a:endParaRPr>
          </a:p>
          <a:p>
            <a:r>
              <a:rPr lang="en-US" sz="6200" b="1" dirty="0" smtClean="0">
                <a:latin typeface="Garamond" pitchFamily="18" charset="0"/>
              </a:rPr>
              <a:t>January - March 2011 </a:t>
            </a:r>
            <a:r>
              <a:rPr lang="en-US" sz="6200" dirty="0" smtClean="0">
                <a:latin typeface="Garamond" pitchFamily="18" charset="0"/>
              </a:rPr>
              <a:t>~ Addams Staff develop Matrix for Behavior Expectations for the building</a:t>
            </a:r>
          </a:p>
          <a:p>
            <a:endParaRPr lang="en-US" sz="6200" dirty="0" smtClean="0">
              <a:latin typeface="Garamond" pitchFamily="18" charset="0"/>
            </a:endParaRPr>
          </a:p>
          <a:p>
            <a:r>
              <a:rPr lang="en-US" sz="6200" b="1" dirty="0" smtClean="0">
                <a:latin typeface="Garamond" pitchFamily="18" charset="0"/>
              </a:rPr>
              <a:t>August  2011</a:t>
            </a:r>
            <a:r>
              <a:rPr lang="en-US" sz="6200" dirty="0" smtClean="0">
                <a:latin typeface="Garamond" pitchFamily="18" charset="0"/>
              </a:rPr>
              <a:t>~  Building PBIS Committee formed, developed plan to launch school-wide program</a:t>
            </a:r>
          </a:p>
          <a:p>
            <a:pPr>
              <a:buNone/>
            </a:pPr>
            <a:r>
              <a:rPr lang="en-US" dirty="0" smtClean="0">
                <a:latin typeface="Garamond" pitchFamily="18" charset="0"/>
              </a:rPr>
              <a:t>       </a:t>
            </a:r>
          </a:p>
          <a:p>
            <a:pPr>
              <a:buNone/>
            </a:pPr>
            <a:endParaRPr lang="en-US" dirty="0" smtClean="0">
              <a:latin typeface="Garamond" pitchFamily="18" charset="0"/>
            </a:endParaRPr>
          </a:p>
          <a:p>
            <a:pPr>
              <a:buNone/>
            </a:pPr>
            <a:endParaRPr lang="en-US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dirty="0" smtClean="0">
                <a:latin typeface="Garamond" pitchFamily="18" charset="0"/>
              </a:rPr>
              <a:t>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adley Hand ITC" pitchFamily="66" charset="0"/>
              </a:rPr>
              <a:t>What’s New at Addams?</a:t>
            </a:r>
            <a:endParaRPr lang="en-US" dirty="0">
              <a:latin typeface="Bradley Hand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577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/>
              <a:t>Positive Behavior Support Intervention PBIS</a:t>
            </a:r>
            <a:endParaRPr lang="en-US" sz="4000" i="1" dirty="0"/>
          </a:p>
        </p:txBody>
      </p:sp>
      <p:sp>
        <p:nvSpPr>
          <p:cNvPr id="4" name="Rectangle 3"/>
          <p:cNvSpPr/>
          <p:nvPr/>
        </p:nvSpPr>
        <p:spPr>
          <a:xfrm>
            <a:off x="1600200" y="2551837"/>
            <a:ext cx="6705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In September 2006, the Michigan State</a:t>
            </a:r>
          </a:p>
          <a:p>
            <a:r>
              <a:rPr lang="en-US" sz="2000" dirty="0"/>
              <a:t>Board of Education established that “it is</a:t>
            </a:r>
          </a:p>
          <a:p>
            <a:r>
              <a:rPr lang="en-US" sz="2000" dirty="0"/>
              <a:t>the policy of the State Board of Education</a:t>
            </a:r>
          </a:p>
          <a:p>
            <a:r>
              <a:rPr lang="en-US" sz="2000" dirty="0"/>
              <a:t>that each school district in Michigan</a:t>
            </a:r>
          </a:p>
          <a:p>
            <a:r>
              <a:rPr lang="en-US" sz="2000" dirty="0"/>
              <a:t>implement a system of school-wide positive</a:t>
            </a:r>
          </a:p>
          <a:p>
            <a:r>
              <a:rPr lang="en-US" sz="2000" dirty="0"/>
              <a:t>behavior support strategies.”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4860161"/>
            <a:ext cx="75437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School-wide </a:t>
            </a:r>
            <a:r>
              <a:rPr lang="en-US" sz="2000" b="1" i="1" dirty="0">
                <a:solidFill>
                  <a:srgbClr val="FF0000"/>
                </a:solidFill>
              </a:rPr>
              <a:t>Positive Behavioral Interventions &amp; Supports (PBIS) is </a:t>
            </a:r>
            <a:r>
              <a:rPr lang="en-US" sz="2000" b="1" i="1" dirty="0" smtClean="0">
                <a:solidFill>
                  <a:srgbClr val="FF0000"/>
                </a:solidFill>
              </a:rPr>
              <a:t>a proactive</a:t>
            </a:r>
            <a:r>
              <a:rPr lang="en-US" sz="2000" b="1" i="1" dirty="0">
                <a:solidFill>
                  <a:srgbClr val="FF0000"/>
                </a:solidFill>
              </a:rPr>
              <a:t>, team-based framework for creating and sustaining safe and </a:t>
            </a:r>
            <a:r>
              <a:rPr lang="en-US" sz="2000" b="1" i="1" dirty="0" smtClean="0">
                <a:solidFill>
                  <a:srgbClr val="FF0000"/>
                </a:solidFill>
              </a:rPr>
              <a:t>effective schools</a:t>
            </a:r>
            <a:r>
              <a:rPr lang="en-US" sz="2000" b="1" i="1" dirty="0">
                <a:solidFill>
                  <a:srgbClr val="FF0000"/>
                </a:solidFill>
              </a:rPr>
              <a:t>. Emphasis is placed on prevention of problem </a:t>
            </a:r>
            <a:r>
              <a:rPr lang="en-US" sz="2000" b="1" i="1" dirty="0" smtClean="0">
                <a:solidFill>
                  <a:srgbClr val="FF0000"/>
                </a:solidFill>
              </a:rPr>
              <a:t>behavior!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320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914400" y="-1601299"/>
            <a:ext cx="1110921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26625" name="Picture 1" descr="MC90005345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6"/>
            <a:ext cx="5410200" cy="1828794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36806" y="-1232309"/>
            <a:ext cx="8839200" cy="812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400" dirty="0">
              <a:solidFill>
                <a:srgbClr val="1F497D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400" dirty="0">
              <a:solidFill>
                <a:srgbClr val="1F497D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5400" dirty="0" smtClean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sz="6600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</a:t>
            </a:r>
            <a:r>
              <a:rPr lang="en-US" sz="5400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utstanding Learners</a:t>
            </a:r>
            <a:endParaRPr lang="en-US" sz="5400" dirty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lways Respectful</a:t>
            </a:r>
            <a:endParaRPr lang="en-US" sz="5400" i="1" dirty="0">
              <a:solidFill>
                <a:srgbClr val="C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kumimoji="0" lang="en-US" sz="6600" b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K</a:t>
            </a:r>
            <a:r>
              <a:rPr kumimoji="0" lang="en-US" sz="5400" b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indness Counts</a:t>
            </a:r>
            <a:endParaRPr kumimoji="0" lang="en-US" sz="5400" b="0" u="none" strike="noStrike" cap="none" normalizeH="0" baseline="0" dirty="0" smtClean="0">
              <a:ln>
                <a:noFill/>
              </a:ln>
              <a:solidFill>
                <a:srgbClr val="E36C0A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afety First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957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2431983"/>
            <a:ext cx="5667257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utstanding Learners                            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1" descr="MC90005345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1752600" cy="7715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-2495514"/>
            <a:ext cx="9144000" cy="951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Walk in a single line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Carry materials with both hands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lways Respectful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Voice level 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Stay to the right and one step at a time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indness Counts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Silent Smiles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Helpful hands to someone in need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afety First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Eyes open, head up, hands &amp; feet to self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Walk only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838200"/>
            <a:ext cx="50442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Hallway &amp; Stairwell Expectations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xmlns="" val="361576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-1833497"/>
            <a:ext cx="5606343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utstanding Learners      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7" name="Picture 1" descr="MC90005345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2286000" cy="771525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33400" y="-647846"/>
            <a:ext cx="8382000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Hold materials with both hands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Be patient and keep eyes on where you are going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lways Respectful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Stay in line and to the right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One step at a time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indness Counts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Silent smile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Help someone in need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afety First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Walk only and keep backpack close to your body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Be aware of personal space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762000"/>
            <a:ext cx="48349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Entry and Exit Expectations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xmlns="" val="7745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-3061868"/>
            <a:ext cx="5412379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utstanding Learners                            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7" name="Picture 1" descr="MC90005345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2286000" cy="771525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-3089354"/>
            <a:ext cx="9144000" cy="10064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Be a rule follower:  Stop, Walk, and Talk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Teach a new game to a friend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lways Respectful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Listen to all adult directions            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Take turns and be a good sport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indness Counts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Invite other to play with you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Use kind words and help others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afety First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Use equipment appropriately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Stand up for someone in need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838200"/>
            <a:ext cx="4283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Playground Expectations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xmlns="" val="107530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-1771942"/>
            <a:ext cx="5481309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utstanding Learners                            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3" name="Picture 1" descr="MC90005345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2895600" cy="771525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-1747077"/>
            <a:ext cx="8763000" cy="840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Think green, bring reusable containers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Recycle in the correct bins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lways Respectful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Follow adult directions            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Use restaurant voices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indness Counts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Include others in conversation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Practice good table manners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afety First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Stay seated during lunch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Clean up your area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457200"/>
            <a:ext cx="38895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Cafeteria Expectations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xmlns="" val="92429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-3094690"/>
            <a:ext cx="5220019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utstanding Learners                     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1" name="Picture 1" descr="MC90005345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2209800" cy="771525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-3713309"/>
            <a:ext cx="8526373" cy="10341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Be a polite listener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Ask questions by raising your hand when appropriate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lways Respectful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Hands in your lap and sit flat on your pockets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Clap hands appropriately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indness Counts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Be a good listener!!!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afety First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Walk only during entry and exit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Keep eyes open and stay with your classroom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6200" y="685800"/>
            <a:ext cx="3485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Assembly Expectations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xmlns="" val="321421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89</TotalTime>
  <Words>891</Words>
  <Application>Microsoft Office PowerPoint</Application>
  <PresentationFormat>On-screen Show (4:3)</PresentationFormat>
  <Paragraphs>448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Module</vt:lpstr>
      <vt:lpstr>Custom Design</vt:lpstr>
      <vt:lpstr>Addams Elementary Positive Behavior Intervention Support</vt:lpstr>
      <vt:lpstr>How Did We Get Started?</vt:lpstr>
      <vt:lpstr>What’s New at Addams?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Rewards</vt:lpstr>
      <vt:lpstr>Addams Think Tank</vt:lpstr>
      <vt:lpstr>Slide 17</vt:lpstr>
      <vt:lpstr>Bully Prevention  in Positive Behavior Support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Addams Elementary Positive Behavior Intervention Support</dc:title>
  <dc:creator>David Gram</dc:creator>
  <cp:lastModifiedBy>David Gram</cp:lastModifiedBy>
  <cp:revision>18</cp:revision>
  <dcterms:created xsi:type="dcterms:W3CDTF">2011-12-05T03:52:25Z</dcterms:created>
  <dcterms:modified xsi:type="dcterms:W3CDTF">2013-12-03T00:51:08Z</dcterms:modified>
</cp:coreProperties>
</file>